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9" r:id="rId2"/>
    <p:sldId id="256" r:id="rId3"/>
    <p:sldId id="331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32" r:id="rId12"/>
    <p:sldId id="340" r:id="rId13"/>
    <p:sldId id="341" r:id="rId14"/>
    <p:sldId id="342" r:id="rId15"/>
    <p:sldId id="351" r:id="rId16"/>
    <p:sldId id="352" r:id="rId17"/>
    <p:sldId id="353" r:id="rId18"/>
    <p:sldId id="354" r:id="rId19"/>
    <p:sldId id="343" r:id="rId20"/>
    <p:sldId id="344" r:id="rId21"/>
    <p:sldId id="345" r:id="rId22"/>
    <p:sldId id="346" r:id="rId23"/>
    <p:sldId id="347" r:id="rId24"/>
    <p:sldId id="349" r:id="rId25"/>
    <p:sldId id="350" r:id="rId26"/>
    <p:sldId id="33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  <a:srgbClr val="99FF99"/>
    <a:srgbClr val="99FF66"/>
    <a:srgbClr val="FF99FF"/>
    <a:srgbClr val="D7E24E"/>
    <a:srgbClr val="9F20B8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6F527-06C3-4C03-A220-A34872B7004E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3F932-7507-43E0-B731-D3520BA1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331DE5A-1EFD-4336-9873-3FDAC8A72021}" type="datetimeFigureOut">
              <a:rPr lang="fa-IR" smtClean="0"/>
              <a:t>1445/04/08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52B371-4906-477D-BDB1-E0081278C4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404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2B371-4906-477D-BDB1-E0081278C443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320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2B371-4906-477D-BDB1-E0081278C443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86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37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solidFill>
                  <a:srgbClr val="FF0000"/>
                </a:solidFill>
                <a:cs typeface="B Titr" panose="000007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97" y="1806174"/>
            <a:ext cx="10515600" cy="4351338"/>
          </a:xfrm>
        </p:spPr>
        <p:txBody>
          <a:bodyPr/>
          <a:lstStyle>
            <a:lvl1pPr marL="2286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1pPr>
            <a:lvl2pPr marL="6858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2pPr>
            <a:lvl3pPr marL="11430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3pPr>
            <a:lvl4pPr marL="16002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4pPr>
            <a:lvl5pPr marL="2057400" indent="-228600" algn="r" rtl="1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  <a:defRPr>
                <a:solidFill>
                  <a:srgbClr val="002060"/>
                </a:solidFill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7" y="6272998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76963"/>
            <a:ext cx="3098291" cy="573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80" y="6213162"/>
            <a:ext cx="4036888" cy="5012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277" y="6213162"/>
            <a:ext cx="3729521" cy="53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fld id="{1080ED2E-D2E9-4E07-95A2-A7101B44F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social%20networking-%20aghajani.pptx#-1,13,&#1593;&#1590;&#1608;&#1740;&#1578; &#1583;&#1585; Research Gat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7" y="260882"/>
            <a:ext cx="9826171" cy="639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87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-مزایای </a:t>
            </a:r>
            <a:r>
              <a:rPr lang="fa-IR" dirty="0"/>
              <a:t>حضور در شبکه های علمی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010139" y="2060154"/>
            <a:ext cx="4594034" cy="1134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  <a:cs typeface="B Titr" panose="00000700000000000000" pitchFamily="2" charset="-78"/>
              </a:rPr>
              <a:t>سنجش تولیدات علمی </a:t>
            </a:r>
            <a:endParaRPr lang="en-US" sz="32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527055" y="3194892"/>
            <a:ext cx="0" cy="125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20308" y="3194892"/>
            <a:ext cx="0" cy="125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05319" y="3194892"/>
            <a:ext cx="0" cy="125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44858" y="4450814"/>
            <a:ext cx="3095740" cy="738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002060"/>
                </a:solidFill>
                <a:cs typeface="B Mitra" panose="00000400000000000000" pitchFamily="2" charset="-78"/>
              </a:rPr>
              <a:t>رصد خوانش ها ،دانلود ها واستنادها به مقالات </a:t>
            </a:r>
            <a:endParaRPr lang="en-US" b="1" dirty="0">
              <a:solidFill>
                <a:srgbClr val="00206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02266" y="4450814"/>
            <a:ext cx="2710149" cy="738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رصد میزان دیده شدن پروفایل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44237" y="4450814"/>
            <a:ext cx="2715897" cy="738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رصد شاخص های علمی سنجی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8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محبوب ترین شبکه اجتماعی علمی </a:t>
            </a:r>
          </a:p>
          <a:p>
            <a:r>
              <a:rPr lang="fa-IR" dirty="0" smtClean="0"/>
              <a:t>شروع از سال 2008</a:t>
            </a:r>
          </a:p>
          <a:p>
            <a:r>
              <a:rPr lang="fa-IR" dirty="0" smtClean="0"/>
              <a:t>فقط با ایمیل دانشگاهی </a:t>
            </a:r>
          </a:p>
          <a:p>
            <a:r>
              <a:rPr lang="fa-IR" dirty="0" smtClean="0"/>
              <a:t>بیش </a:t>
            </a:r>
            <a:r>
              <a:rPr lang="fa-IR" dirty="0"/>
              <a:t>از25 </a:t>
            </a:r>
            <a:r>
              <a:rPr lang="fa-IR" dirty="0" smtClean="0"/>
              <a:t>میلیون عضو </a:t>
            </a:r>
          </a:p>
          <a:p>
            <a:r>
              <a:rPr lang="fa-IR" dirty="0" smtClean="0"/>
              <a:t>بیش از صد میلیون مقاله </a:t>
            </a:r>
          </a:p>
          <a:p>
            <a:r>
              <a:rPr lang="fa-IR" dirty="0" smtClean="0"/>
              <a:t>حمایت از 17فعالیت علمی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89" y="322178"/>
            <a:ext cx="5684704" cy="148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629"/>
          </a:xfrm>
        </p:spPr>
        <p:txBody>
          <a:bodyPr/>
          <a:lstStyle/>
          <a:p>
            <a:pPr rtl="1"/>
            <a:r>
              <a:rPr lang="fa-IR" dirty="0" smtClean="0"/>
              <a:t>عضویت در </a:t>
            </a:r>
            <a:r>
              <a:rPr lang="en-US" sz="3200" b="1" dirty="0" smtClean="0">
                <a:latin typeface="A Nasr" panose="02000000000000000000" pitchFamily="2" charset="-78"/>
                <a:cs typeface="A Nasr" panose="02000000000000000000" pitchFamily="2" charset="-78"/>
              </a:rPr>
              <a:t>Research Gate </a:t>
            </a:r>
            <a:endParaRPr lang="en-US" b="1" dirty="0">
              <a:latin typeface="A Nasr" panose="02000000000000000000" pitchFamily="2" charset="-78"/>
              <a:cs typeface="A Nasr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06" y="880757"/>
            <a:ext cx="10515600" cy="435133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hlinkClick r:id="rId2" action="ppaction://hlinkpres?slideindex=13&amp;slidetitle=عضویت در Research Gate"/>
              </a:rPr>
              <a:t>https://</a:t>
            </a:r>
            <a:r>
              <a:rPr lang="en-US" dirty="0" smtClean="0">
                <a:hlinkClick r:id="rId2" action="ppaction://hlinkpres?slideindex=13&amp;slidetitle=عضویت در Research Gate"/>
              </a:rPr>
              <a:t>www.researchgate.net </a:t>
            </a:r>
            <a:endParaRPr lang="fa-IR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1386"/>
            <a:ext cx="10310870" cy="440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52" y="176271"/>
            <a:ext cx="9860096" cy="6092328"/>
          </a:xfrm>
        </p:spPr>
      </p:pic>
    </p:spTree>
    <p:extLst>
      <p:ext uri="{BB962C8B-B14F-4D97-AF65-F5344CB8AC3E}">
        <p14:creationId xmlns:p14="http://schemas.microsoft.com/office/powerpoint/2010/main" val="13641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68" y="165253"/>
            <a:ext cx="9445792" cy="5992660"/>
          </a:xfrm>
        </p:spPr>
      </p:pic>
    </p:spTree>
    <p:extLst>
      <p:ext uri="{BB962C8B-B14F-4D97-AF65-F5344CB8AC3E}">
        <p14:creationId xmlns:p14="http://schemas.microsoft.com/office/powerpoint/2010/main" val="284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تایید نویسندگی مقالات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14" y="969484"/>
            <a:ext cx="9166033" cy="4960026"/>
          </a:xfrm>
        </p:spPr>
      </p:pic>
    </p:spTree>
    <p:extLst>
      <p:ext uri="{BB962C8B-B14F-4D97-AF65-F5344CB8AC3E}">
        <p14:creationId xmlns:p14="http://schemas.microsoft.com/office/powerpoint/2010/main" val="134088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6" y="254957"/>
            <a:ext cx="10515600" cy="46114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مشخص کردن حوزه موضوعی یا تخصص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89" y="857258"/>
            <a:ext cx="7844010" cy="5268119"/>
          </a:xfrm>
        </p:spPr>
      </p:pic>
    </p:spTree>
    <p:extLst>
      <p:ext uri="{BB962C8B-B14F-4D97-AF65-F5344CB8AC3E}">
        <p14:creationId xmlns:p14="http://schemas.microsoft.com/office/powerpoint/2010/main" val="13244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268" y="176270"/>
            <a:ext cx="10515600" cy="594911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افزودت مهارت و تجربیات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063" y="771181"/>
            <a:ext cx="7844010" cy="5205340"/>
          </a:xfrm>
        </p:spPr>
      </p:pic>
    </p:spTree>
    <p:extLst>
      <p:ext uri="{BB962C8B-B14F-4D97-AF65-F5344CB8AC3E}">
        <p14:creationId xmlns:p14="http://schemas.microsoft.com/office/powerpoint/2010/main" val="36759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57" y="177839"/>
            <a:ext cx="10515600" cy="483174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افزودن عکس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09" y="793216"/>
            <a:ext cx="8934679" cy="5365214"/>
          </a:xfrm>
        </p:spPr>
      </p:pic>
      <p:sp>
        <p:nvSpPr>
          <p:cNvPr id="3" name="Rectangle 2"/>
          <p:cNvSpPr/>
          <p:nvPr/>
        </p:nvSpPr>
        <p:spPr>
          <a:xfrm>
            <a:off x="1773716" y="4131325"/>
            <a:ext cx="5519450" cy="837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sz="3200" dirty="0"/>
              <a:t>بارگزاری همه انواع تولیدات علمی در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Resarch Gate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endParaRPr lang="fa-IR" dirty="0"/>
          </a:p>
          <a:p>
            <a:r>
              <a:rPr lang="fa-IR" dirty="0" smtClean="0"/>
              <a:t>تمامی تولیدات علمی در </a:t>
            </a:r>
            <a:r>
              <a:rPr lang="en-US" dirty="0" smtClean="0"/>
              <a:t>Resarch Gate</a:t>
            </a:r>
            <a:r>
              <a:rPr lang="fa-IR" dirty="0" smtClean="0"/>
              <a:t> به رایگان </a:t>
            </a:r>
            <a:r>
              <a:rPr lang="en-US" dirty="0" smtClean="0"/>
              <a:t>DOI</a:t>
            </a:r>
            <a:r>
              <a:rPr lang="fa-IR" dirty="0" smtClean="0"/>
              <a:t> می گیرند.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882132" y="2588964"/>
            <a:ext cx="1189820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گزارش های فنی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59867" y="2588964"/>
            <a:ext cx="1189820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پتنت ها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30458" y="2588964"/>
            <a:ext cx="1596964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مقاله کنفرانس ها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01090" y="2588964"/>
            <a:ext cx="1189820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فیلم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71722" y="2588964"/>
            <a:ext cx="1189820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مقالات منشر نشده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78795" y="2588964"/>
            <a:ext cx="1560482" cy="53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اسلاید های ارائه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43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346593" y="829197"/>
            <a:ext cx="6737425" cy="12365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ctr" rtl="1"/>
            <a:endParaRPr lang="fa-IR" sz="24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ctr" rtl="1"/>
            <a:r>
              <a:rPr lang="fa-IR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anose="00000700000000000000" pitchFamily="2" charset="-78"/>
              </a:rPr>
              <a:t>شبکه های اجتماعی علمی و پژوهشی </a:t>
            </a:r>
            <a:endParaRPr lang="en-US" sz="4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8775" y="3447581"/>
            <a:ext cx="8275389" cy="11581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8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cs typeface="B Titr" panose="00000700000000000000" pitchFamily="2" charset="-78"/>
              </a:rPr>
              <a:t>انسیه آقاجانی  </a:t>
            </a:r>
          </a:p>
          <a:p>
            <a:pPr algn="ctr" rtl="1"/>
            <a:r>
              <a:rPr lang="fa-IR" sz="2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cs typeface="B Titr" panose="00000700000000000000" pitchFamily="2" charset="-78"/>
              </a:rPr>
              <a:t>کارشناس ارشد مدیریت اطلاعات </a:t>
            </a:r>
          </a:p>
          <a:p>
            <a:pPr algn="ctr" rtl="1"/>
            <a:endParaRPr lang="fa-IR" sz="28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000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cs typeface="B Titr" panose="00000700000000000000" pitchFamily="2" charset="-78"/>
              </a:rPr>
              <a:t>بیمارستان شهید یحیی نژاد </a:t>
            </a:r>
          </a:p>
          <a:p>
            <a:pPr algn="ctr" rtl="1"/>
            <a:r>
              <a:rPr lang="fa-IR" sz="2000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cs typeface="B Titr" panose="00000700000000000000" pitchFamily="2" charset="-78"/>
              </a:rPr>
              <a:t>پاییز 1402</a:t>
            </a:r>
            <a:endParaRPr lang="en-US" sz="2000" dirty="0">
              <a:ln w="18415" cmpd="sng">
                <a:noFill/>
                <a:prstDash val="solid"/>
              </a:ln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3976" y="3766710"/>
            <a:ext cx="3735092" cy="11581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en-US" sz="2000" dirty="0">
              <a:ln w="18415" cmpd="sng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37" y="5101150"/>
            <a:ext cx="4010139" cy="148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731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04" y="1795749"/>
            <a:ext cx="11006093" cy="4361763"/>
          </a:xfrm>
        </p:spPr>
        <p:txBody>
          <a:bodyPr/>
          <a:lstStyle/>
          <a:p>
            <a:pPr algn="just"/>
            <a:r>
              <a:rPr lang="fa-IR" dirty="0" smtClean="0"/>
              <a:t>نتایج تحقیقی که در سال 2017 که نیمی از مقاله های غیر دسترسی آزاد بارگزاری شده در ریسرچ گیت توسط محققان، پی دی اف </a:t>
            </a:r>
            <a:r>
              <a:rPr lang="fa-IR" dirty="0"/>
              <a:t>نسخه نهایی </a:t>
            </a:r>
            <a:r>
              <a:rPr lang="fa-IR" dirty="0" smtClean="0"/>
              <a:t>ناشران است که مغایر با قانون کپی رایت است . ناشران حق دارند از ریسرچ گیت بخواهند مقالات این چینین را خارج کند .</a:t>
            </a:r>
          </a:p>
          <a:p>
            <a:pPr algn="just"/>
            <a:r>
              <a:rPr lang="fa-IR" dirty="0" smtClean="0"/>
              <a:t>ریسرچ گیت امکان چک کردن سیاست های ناشران را به مولفان داده است ، اما خود این کنترل را ندارد که آیا این مقالات به صورت قانونی آپلود شده است یا خیر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676" y="183157"/>
            <a:ext cx="10515600" cy="819379"/>
          </a:xfrm>
        </p:spPr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Sherpa Romeo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61" y="891775"/>
            <a:ext cx="10515600" cy="4351338"/>
          </a:xfrm>
        </p:spPr>
        <p:txBody>
          <a:bodyPr/>
          <a:lstStyle/>
          <a:p>
            <a:r>
              <a:rPr lang="fa-IR" dirty="0" smtClean="0"/>
              <a:t>یک منبع آنلاین بانک اطلاعاتی از سیاست های حق مولف ناشران و اطلاعاتی درباره خود آرشیوی</a:t>
            </a:r>
            <a:r>
              <a:rPr lang="en-US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400" dirty="0" smtClean="0"/>
              <a:t>ریسرچ گیت به این بانک اطلاعاتی متصل است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a-I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000" dirty="0" smtClean="0"/>
              <a:t>ناشران براساس اجازه ای که به نویسنده در دسترسی به متن کامل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000" dirty="0" smtClean="0"/>
              <a:t>مقاله میدهند در دسته بندی رنگی قرار می دهد: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000" dirty="0"/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Green</a:t>
            </a:r>
            <a:r>
              <a:rPr lang="fa-IR" sz="1600" dirty="0" smtClean="0"/>
              <a:t>: </a:t>
            </a:r>
            <a:r>
              <a:rPr lang="fa-IR" sz="1600" dirty="0" smtClean="0">
                <a:solidFill>
                  <a:srgbClr val="00B050"/>
                </a:solidFill>
              </a:rPr>
              <a:t>مجله اجازه انتشار مقاله به صورت پیش از چاپ یا پس از انتشار را می دهد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Blue</a:t>
            </a:r>
            <a:r>
              <a:rPr lang="fa-IR" sz="1600" dirty="0" smtClean="0"/>
              <a:t>:مجله اجازه انتشار</a:t>
            </a:r>
            <a:r>
              <a:rPr lang="fa-IR" sz="1600" dirty="0"/>
              <a:t>مقاله</a:t>
            </a:r>
            <a:r>
              <a:rPr lang="fa-IR" sz="1600" dirty="0" smtClean="0"/>
              <a:t> پس از چاپ را میدهد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Yellow</a:t>
            </a:r>
            <a:r>
              <a:rPr lang="fa-IR" sz="1600" dirty="0" smtClean="0">
                <a:solidFill>
                  <a:srgbClr val="FFFF00"/>
                </a:solidFill>
              </a:rPr>
              <a:t>: </a:t>
            </a:r>
            <a:r>
              <a:rPr lang="fa-IR" sz="1600" dirty="0" smtClean="0"/>
              <a:t>مجله اجازه انتشاز مقاله پیش از چاپ (داوری نهایی </a:t>
            </a:r>
            <a:r>
              <a:rPr lang="fa-IR" sz="1600" dirty="0"/>
              <a:t>) </a:t>
            </a:r>
            <a:r>
              <a:rPr lang="fa-IR" sz="1600" dirty="0" smtClean="0"/>
              <a:t>را می دهد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White</a:t>
            </a:r>
            <a:r>
              <a:rPr lang="fa-IR" sz="1600" dirty="0" smtClean="0">
                <a:solidFill>
                  <a:schemeClr val="tx1"/>
                </a:solidFill>
              </a:rPr>
              <a:t>: </a:t>
            </a:r>
            <a:r>
              <a:rPr lang="fa-IR" sz="1600" dirty="0" smtClean="0"/>
              <a:t>مجله انتشاز مقاله در هر صورتی را نمی دهد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08" y="1633796"/>
            <a:ext cx="5607586" cy="431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79" y="188855"/>
            <a:ext cx="10515600" cy="1325563"/>
          </a:xfrm>
        </p:spPr>
        <p:txBody>
          <a:bodyPr/>
          <a:lstStyle/>
          <a:p>
            <a:r>
              <a:rPr lang="fa-IR" dirty="0" smtClean="0"/>
              <a:t>امکاناتی برای مقاله دیگران وجود دارد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813" y="1514418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دنبال کردن</a:t>
            </a:r>
            <a:r>
              <a:rPr lang="en-US" dirty="0" smtClean="0"/>
              <a:t>(follow)</a:t>
            </a:r>
            <a:r>
              <a:rPr lang="fa-IR" dirty="0" smtClean="0"/>
              <a:t> مقاله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دیدن اینکه چه کسانی مقاله را خوانده اند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به اشتراک گذاشتن مقاله با دیگر محققان در ریسرچ گیت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درخواست بررسی مقاله توسط شما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توصیه دیگران به خواندن مقاله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دانلود مقاله(در صورتی که متن کامل وجود داشته باشد)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dirty="0" smtClean="0"/>
              <a:t>درخواست کامل مقاله</a:t>
            </a:r>
            <a:r>
              <a:rPr lang="en-US" dirty="0" smtClean="0"/>
              <a:t>(request full text)</a:t>
            </a:r>
            <a:r>
              <a:rPr lang="fa-IR" dirty="0" smtClean="0"/>
              <a:t> از نویسنده (در صورتی که موجود نباشد)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امکانات ریسرچ گیت برای ارتباط با دیگرپژوهشگران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امکان ارسال ایمیل داخل شبکه ای برای محققان عضو شبکه</a:t>
            </a:r>
          </a:p>
          <a:p>
            <a:r>
              <a:rPr lang="fa-IR" dirty="0" smtClean="0"/>
              <a:t>دنبال شدن ودنبال کردن محققان عضو شبکه </a:t>
            </a:r>
          </a:p>
          <a:p>
            <a:r>
              <a:rPr lang="fa-IR" dirty="0" smtClean="0"/>
              <a:t>عضویت در گروه های تخصصی مرتبط با حوزه های تحقیقاتی مورد علاقه</a:t>
            </a:r>
          </a:p>
          <a:p>
            <a:r>
              <a:rPr lang="fa-IR" dirty="0" smtClean="0"/>
              <a:t>ایجاد یک گروه خصوصی و همکاری روی یک پروژه مشترک </a:t>
            </a:r>
          </a:p>
          <a:p>
            <a:r>
              <a:rPr lang="fa-IR" dirty="0" smtClean="0"/>
              <a:t>امکان پرسیدن سئوالات تخصصی و پاسخ دادن یه سئوالات تخصصی سایر افراد</a:t>
            </a:r>
          </a:p>
          <a:p>
            <a:r>
              <a:rPr lang="fa-IR" dirty="0" smtClean="0"/>
              <a:t>امکان لایک ، دنبال کردن و نظر دادن در مورد سایر پژوهشگران و انتشارات آنها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/ followers</a:t>
            </a:r>
            <a:r>
              <a:rPr lang="en-US" dirty="0"/>
              <a:t/>
            </a:r>
            <a:br>
              <a:rPr lang="en-US" dirty="0"/>
            </a:br>
            <a:r>
              <a:rPr lang="fa-IR" dirty="0"/>
              <a:t>دنبال کردن (فالو)همکاران و و هم دانشگاهیان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امکان </a:t>
            </a:r>
            <a:r>
              <a:rPr lang="en-US" dirty="0" smtClean="0"/>
              <a:t>Un follow</a:t>
            </a:r>
            <a:r>
              <a:rPr lang="fa-IR" dirty="0" smtClean="0"/>
              <a:t> و </a:t>
            </a:r>
            <a:r>
              <a:rPr lang="en-US" dirty="0" smtClean="0"/>
              <a:t>block </a:t>
            </a:r>
            <a:r>
              <a:rPr lang="fa-IR" dirty="0" smtClean="0"/>
              <a:t>کردن دنبال کننده ها وجود دارد </a:t>
            </a:r>
          </a:p>
          <a:p>
            <a:r>
              <a:rPr lang="fa-IR" dirty="0" smtClean="0"/>
              <a:t>هر چه تعداد دنبال کننده ها بیشتر باشد ، امتیاز شما بیشتر است </a:t>
            </a:r>
          </a:p>
          <a:p>
            <a:r>
              <a:rPr lang="fa-IR" dirty="0" smtClean="0"/>
              <a:t>به دلایل امنیتی و فنی تعداد افرادی که میتوانید دنبال کنید می تواند حداکثر دو برابر تعداد افرادی باشد که شما را دنبال میکنند</a:t>
            </a:r>
          </a:p>
          <a:p>
            <a:r>
              <a:rPr lang="fa-IR" dirty="0" smtClean="0"/>
              <a:t>دنبال کردن بیش از 200 فرد مناسب است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فرصت های شغلی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fa-IR" dirty="0" smtClean="0"/>
              <a:t>پیشنهاد شغل براساس اطلاعات پروفایل : حوزه تخصص ، تجربه کاری ، مهارت ها </a:t>
            </a:r>
          </a:p>
          <a:p>
            <a:endParaRPr lang="fa-IR" dirty="0"/>
          </a:p>
          <a:p>
            <a:r>
              <a:rPr lang="fa-IR" dirty="0" smtClean="0"/>
              <a:t>آگاهی رسانی خودکار ایمیلی درباره فعالیت های مرتبط با پروفایل ومقالات شما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630497" y="2004721"/>
            <a:ext cx="8075364" cy="2148114"/>
          </a:xfrm>
          <a:prstGeom prst="cloudCallo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ممنون از توجه شما</a:t>
            </a:r>
            <a:endParaRPr lang="en-US" sz="6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6823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58" y="133770"/>
            <a:ext cx="10515600" cy="1325563"/>
          </a:xfrm>
        </p:spPr>
        <p:txBody>
          <a:bodyPr/>
          <a:lstStyle/>
          <a:p>
            <a:r>
              <a:rPr lang="fa-IR" dirty="0" smtClean="0"/>
              <a:t>ارتباطات علمی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59" y="1035586"/>
            <a:ext cx="11313404" cy="4670235"/>
          </a:xfrm>
        </p:spPr>
        <p:txBody>
          <a:bodyPr/>
          <a:lstStyle/>
          <a:p>
            <a:r>
              <a:rPr lang="fa-IR" dirty="0" smtClean="0"/>
              <a:t>ارتباطات علمی به فرایندهای انتشار علمی اطلاق می شود ، چرا که انتشار در شکل های مختلف آن روش اصلی انتشار نتایج پژوهش است 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211" y="1869196"/>
            <a:ext cx="6797406" cy="433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تاریخچه ارتباطات علمی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3202" y="2952128"/>
            <a:ext cx="1200837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سفرهای علمی 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714039" y="2952128"/>
            <a:ext cx="2029314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نسخه برداری از کتاب های علمی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743353" y="2952128"/>
            <a:ext cx="2310067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نامه نگاری میان دانشمندان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053420" y="2952128"/>
            <a:ext cx="2543421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انجمن های علمی 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8596841" y="2952128"/>
            <a:ext cx="2442060" cy="113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نشریات علمی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ارتباطات علمی دردنیای وب</a:t>
            </a:r>
            <a:r>
              <a:rPr lang="en-US" dirty="0" smtClean="0"/>
              <a:t>.0 </a:t>
            </a:r>
            <a:r>
              <a:rPr lang="fa-IR" dirty="0" smtClean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983" y="1512132"/>
            <a:ext cx="2023766" cy="2023766"/>
          </a:xfrm>
        </p:spPr>
      </p:pic>
      <p:pic>
        <p:nvPicPr>
          <p:cNvPr id="1026" name="Picture 2" descr="لوگوی ویکی‌پدیای انگلیس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8" y="1335862"/>
            <a:ext cx="1915156" cy="22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69" y="1483380"/>
            <a:ext cx="2400300" cy="1905000"/>
          </a:xfrm>
          <a:prstGeom prst="rect">
            <a:avLst/>
          </a:prstGeom>
        </p:spPr>
      </p:pic>
      <p:pic>
        <p:nvPicPr>
          <p:cNvPr id="1028" name="Picture 4" descr="ORCID iD - Wikid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50" y="4034746"/>
            <a:ext cx="3006266" cy="102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y Does Google Scholar Not Find My Research Paper? - Journal-Publishing.co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332" y="3840990"/>
            <a:ext cx="2496782" cy="167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پژوهش های نظری و کاربردی هوش ماشینی - بانک ها و نمایه نامه ها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10" y="3973752"/>
            <a:ext cx="36480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0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 شبکه های اجتماعی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52" y="1035586"/>
            <a:ext cx="11523643" cy="4493965"/>
          </a:xfrm>
        </p:spPr>
        <p:txBody>
          <a:bodyPr>
            <a:normAutofit/>
          </a:bodyPr>
          <a:lstStyle/>
          <a:p>
            <a:r>
              <a:rPr lang="ar-IQ" sz="2400" b="1" dirty="0"/>
              <a:t>شبکه‏ های اجتماعی عمومی: </a:t>
            </a:r>
            <a:r>
              <a:rPr lang="ar-IQ" dirty="0"/>
              <a:t>اعضای آن اشخاص عادی جامعه می‏باشد و امروزه طرفداران بسیاري دارد، همچون </a:t>
            </a:r>
            <a:r>
              <a:rPr lang="fa-IR" dirty="0" smtClean="0"/>
              <a:t>اینستاگرام</a:t>
            </a:r>
            <a:r>
              <a:rPr lang="ar-IQ" dirty="0" smtClean="0"/>
              <a:t>، </a:t>
            </a:r>
            <a:r>
              <a:rPr lang="fa-IR" dirty="0" smtClean="0"/>
              <a:t>واتساپ</a:t>
            </a:r>
            <a:r>
              <a:rPr lang="ar-IQ" dirty="0" smtClean="0"/>
              <a:t> </a:t>
            </a:r>
            <a:r>
              <a:rPr lang="fa-IR" dirty="0" smtClean="0"/>
              <a:t>، توئیتر و</a:t>
            </a:r>
            <a:r>
              <a:rPr lang="ar-IQ" dirty="0" smtClean="0"/>
              <a:t> </a:t>
            </a:r>
            <a:r>
              <a:rPr lang="ar-IQ" dirty="0"/>
              <a:t>غیره.</a:t>
            </a:r>
          </a:p>
          <a:p>
            <a:pPr algn="just"/>
            <a:r>
              <a:rPr lang="ar-IQ" b="1" dirty="0"/>
              <a:t>شبکه‏ های اجتماعی تخصصی</a:t>
            </a:r>
            <a:r>
              <a:rPr lang="ar-IQ" dirty="0"/>
              <a:t>: بیشتر توسط پژوهشگران، محققان و دانشگاهیان و حول رشته ‏هاي گوناگون شکل می‏</a:t>
            </a:r>
            <a:r>
              <a:rPr lang="ar-IQ" dirty="0" smtClean="0"/>
              <a:t>گیرد.</a:t>
            </a:r>
            <a:r>
              <a:rPr lang="fa-IR" dirty="0" smtClean="0"/>
              <a:t> شبیه شبکه های اجتماعی عمومی هستد با این تفاوت که روابط افراد و اطلاعات ردو بدل شده از نوع  علمی – پژوهشی است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چرا با ید درشبکه های اجتماعی علمی عضو باشید ؟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38969" y="2456761"/>
            <a:ext cx="8494004" cy="2677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مزایای حضور در شبکه های اجتماعی علمی </a:t>
            </a: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37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65" y="880756"/>
            <a:ext cx="10680611" cy="4759879"/>
          </a:xfrm>
        </p:spPr>
        <p:txBody>
          <a:bodyPr>
            <a:normAutofit fontScale="70000" lnSpcReduction="20000"/>
          </a:bodyPr>
          <a:lstStyle/>
          <a:p>
            <a:r>
              <a:rPr lang="fa-IR" b="1" dirty="0" smtClean="0"/>
              <a:t>دیده شدن </a:t>
            </a:r>
          </a:p>
          <a:p>
            <a:r>
              <a:rPr lang="fa-IR" b="1" dirty="0" smtClean="0"/>
              <a:t>ارتقای شهرت علمی</a:t>
            </a:r>
            <a:endParaRPr lang="en-US" b="1" dirty="0" smtClean="0"/>
          </a:p>
          <a:p>
            <a:r>
              <a:rPr lang="fa-IR" b="1" dirty="0"/>
              <a:t>شناخته شدن محققان جوان وتازه کار </a:t>
            </a:r>
          </a:p>
          <a:p>
            <a:r>
              <a:rPr lang="fa-IR" b="1" dirty="0" smtClean="0"/>
              <a:t>داشتن یک رزومه انلاین</a:t>
            </a:r>
            <a:endParaRPr lang="en-US" b="1" dirty="0" smtClean="0"/>
          </a:p>
          <a:p>
            <a:r>
              <a:rPr lang="fa-IR" b="1" dirty="0"/>
              <a:t>آگاهی از فرصت های شغلی </a:t>
            </a:r>
            <a:endParaRPr lang="en-US" b="1" dirty="0" smtClean="0"/>
          </a:p>
          <a:p>
            <a:r>
              <a:rPr lang="fa-IR" b="1" dirty="0"/>
              <a:t>به روز بودن با حوزه پژوهشی </a:t>
            </a:r>
          </a:p>
          <a:p>
            <a:r>
              <a:rPr lang="fa-IR" b="1" dirty="0" smtClean="0"/>
              <a:t> آگاهی از فعالیت پژوهشی دیگر محققان </a:t>
            </a:r>
          </a:p>
          <a:p>
            <a:r>
              <a:rPr lang="fa-IR" b="1" dirty="0" smtClean="0"/>
              <a:t>استفاده از تجارب سایر پژوهشگران </a:t>
            </a:r>
          </a:p>
          <a:p>
            <a:r>
              <a:rPr lang="fa-IR" b="1" dirty="0" smtClean="0"/>
              <a:t>گسترش همکاری های علمی 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- مزایای حضور در شبکه های علمی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اشتراک گذاشتن فایل تمام متن مقالات به صورت دسترسی آزاد</a:t>
            </a:r>
          </a:p>
          <a:p>
            <a:r>
              <a:rPr lang="fa-IR" dirty="0" smtClean="0"/>
              <a:t>خوانش ،دانلود واستناد بیشتر به مقالات </a:t>
            </a:r>
          </a:p>
          <a:p>
            <a:r>
              <a:rPr lang="fa-IR" dirty="0" smtClean="0"/>
              <a:t>افزایش رتبه علمی وآلتمتریکس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774</Words>
  <Application>Microsoft Office PowerPoint</Application>
  <PresentationFormat>Widescreen</PresentationFormat>
  <Paragraphs>101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 Nasr</vt:lpstr>
      <vt:lpstr>Arial</vt:lpstr>
      <vt:lpstr>B Mitra</vt:lpstr>
      <vt:lpstr>B Nazanin</vt:lpstr>
      <vt:lpstr>B Titr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ارتباطات علمی </vt:lpstr>
      <vt:lpstr>تاریخچه ارتباطات علمی </vt:lpstr>
      <vt:lpstr>ارتباطات علمی دردنیای وب.0  2</vt:lpstr>
      <vt:lpstr> شبکه های اجتماعی  </vt:lpstr>
      <vt:lpstr>چرا با ید درشبکه های اجتماعی علمی عضو باشید ؟</vt:lpstr>
      <vt:lpstr>PowerPoint Presentation</vt:lpstr>
      <vt:lpstr>ادامه - مزایای حضور در شبکه های علمی</vt:lpstr>
      <vt:lpstr>ادامه -مزایای حضور در شبکه های علمی </vt:lpstr>
      <vt:lpstr>PowerPoint Presentation</vt:lpstr>
      <vt:lpstr>عضویت در Research Gate </vt:lpstr>
      <vt:lpstr>PowerPoint Presentation</vt:lpstr>
      <vt:lpstr>PowerPoint Presentation</vt:lpstr>
      <vt:lpstr>تایید نویسندگی مقالات</vt:lpstr>
      <vt:lpstr>مشخص کردن حوزه موضوعی یا تخصص</vt:lpstr>
      <vt:lpstr>افزودت مهارت و تجربیات</vt:lpstr>
      <vt:lpstr>افزودن عکس </vt:lpstr>
      <vt:lpstr>بارگزاری همه انواع تولیدات علمی در Resarch Gate  </vt:lpstr>
      <vt:lpstr>PowerPoint Presentation</vt:lpstr>
      <vt:lpstr>Sherpa Romeo</vt:lpstr>
      <vt:lpstr>امکاناتی برای مقاله دیگران وجود دارد</vt:lpstr>
      <vt:lpstr>امکانات ریسرچ گیت برای ارتباط با دیگرپژوهشگران</vt:lpstr>
      <vt:lpstr>Following / followers دنبال کردن (فالو)همکاران و و هم دانشگاهیان</vt:lpstr>
      <vt:lpstr>فرصت های شغلی Jobs </vt:lpstr>
      <vt:lpstr>PowerPoint Presentation</vt:lpstr>
    </vt:vector>
  </TitlesOfParts>
  <Company>madsg.com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Khadijeh Mohammadi</cp:lastModifiedBy>
  <cp:revision>121</cp:revision>
  <cp:lastPrinted>2023-09-04T05:04:38Z</cp:lastPrinted>
  <dcterms:created xsi:type="dcterms:W3CDTF">2014-08-21T18:02:58Z</dcterms:created>
  <dcterms:modified xsi:type="dcterms:W3CDTF">2023-10-22T11:16:38Z</dcterms:modified>
</cp:coreProperties>
</file>